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0" r:id="rId4"/>
    <p:sldId id="274" r:id="rId5"/>
    <p:sldId id="273" r:id="rId6"/>
    <p:sldId id="275" r:id="rId7"/>
    <p:sldId id="260" r:id="rId8"/>
    <p:sldId id="278" r:id="rId9"/>
    <p:sldId id="276" r:id="rId10"/>
    <p:sldId id="280" r:id="rId11"/>
    <p:sldId id="261" r:id="rId12"/>
    <p:sldId id="265" r:id="rId13"/>
    <p:sldId id="266" r:id="rId14"/>
    <p:sldId id="262" r:id="rId15"/>
    <p:sldId id="284" r:id="rId16"/>
    <p:sldId id="281" r:id="rId17"/>
    <p:sldId id="264" r:id="rId18"/>
    <p:sldId id="285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94198" autoAdjust="0"/>
  </p:normalViewPr>
  <p:slideViewPr>
    <p:cSldViewPr snapToGrid="0" snapToObjects="1">
      <p:cViewPr>
        <p:scale>
          <a:sx n="100" d="100"/>
          <a:sy n="100" d="100"/>
        </p:scale>
        <p:origin x="-512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DA006-E3A1-2F41-BB05-814F93657E95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9797E-52EF-0447-9605-CF6252004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Lies,</a:t>
            </a:r>
            <a:r>
              <a:rPr lang="en-US" baseline="0" dirty="0" smtClean="0"/>
              <a:t> Damned Lies and the Data Scientist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By: Monica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Rogati</a:t>
            </a:r>
            <a:r>
              <a:rPr lang="en-US" baseline="0" dirty="0" smtClean="0"/>
              <a:t> – data scientist at LinkedIn.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 lies – but it lies because we let it. So let’s not let it. Ask the right questions.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1D2A-E264-DD4C-A824-E49B51A418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797E-52EF-0447-9605-CF625200450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Account for website growth.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Normalize by # of people who started jobs that year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797E-52EF-0447-9605-CF625200450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797E-52EF-0447-9605-CF625200450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Tell the story: pick out what’s interesting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797E-52EF-0447-9605-CF625200450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1D2A-E264-DD4C-A824-E49B51A4187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What’s the definition of Hot?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797E-52EF-0447-9605-CF62520045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797E-52EF-0447-9605-CF625200450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Terrible idea!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797E-52EF-0447-9605-CF62520045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797E-52EF-0447-9605-CF62520045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run the numbers… Wait</a:t>
            </a:r>
            <a:r>
              <a:rPr lang="en-US" baseline="0" dirty="0" smtClean="0"/>
              <a:t> a second!! Is consulting really the hottest industry? Hmm..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797E-52EF-0447-9605-CF625200450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Seasonality!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Also, some people don’t mention the month.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797E-52EF-0447-9605-CF625200450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the Mining and metals</a:t>
            </a:r>
            <a:r>
              <a:rPr lang="en-US" baseline="0" dirty="0" smtClean="0"/>
              <a:t> &amp; </a:t>
            </a:r>
            <a:r>
              <a:rPr lang="en-US" dirty="0" smtClean="0"/>
              <a:t>Dairy industries really the hottest industries?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797E-52EF-0447-9605-CF625200450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797E-52EF-0447-9605-CF625200450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79E-8575-0442-90CD-C398BEB9B994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423-90A2-AC4E-B11F-026DEAB33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79E-8575-0442-90CD-C398BEB9B994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423-90A2-AC4E-B11F-026DEAB33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79E-8575-0442-90CD-C398BEB9B994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423-90A2-AC4E-B11F-026DEAB33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79E-8575-0442-90CD-C398BEB9B994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423-90A2-AC4E-B11F-026DEAB33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79E-8575-0442-90CD-C398BEB9B994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423-90A2-AC4E-B11F-026DEAB33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79E-8575-0442-90CD-C398BEB9B994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423-90A2-AC4E-B11F-026DEAB33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79E-8575-0442-90CD-C398BEB9B994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423-90A2-AC4E-B11F-026DEAB33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79E-8575-0442-90CD-C398BEB9B994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423-90A2-AC4E-B11F-026DEAB33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79E-8575-0442-90CD-C398BEB9B994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423-90A2-AC4E-B11F-026DEAB33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79E-8575-0442-90CD-C398BEB9B994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423-90A2-AC4E-B11F-026DEAB33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79E-8575-0442-90CD-C398BEB9B994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8423-90A2-AC4E-B11F-026DEAB33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7179E-8575-0442-90CD-C398BEB9B994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8423-90A2-AC4E-B11F-026DEAB33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alytics logo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8745" b="-18745"/>
          <a:stretch>
            <a:fillRect/>
          </a:stretch>
        </p:blipFill>
        <p:spPr>
          <a:xfrm>
            <a:off x="0" y="5667292"/>
            <a:ext cx="2520004" cy="1385905"/>
          </a:xfrm>
        </p:spPr>
      </p:pic>
      <p:sp>
        <p:nvSpPr>
          <p:cNvPr id="6" name="TextBox 5"/>
          <p:cNvSpPr txBox="1"/>
          <p:nvPr/>
        </p:nvSpPr>
        <p:spPr>
          <a:xfrm>
            <a:off x="5305859" y="5856518"/>
            <a:ext cx="3535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ourier"/>
                <a:cs typeface="Courier"/>
              </a:rPr>
              <a:t>@</a:t>
            </a:r>
            <a:r>
              <a:rPr lang="en-US" sz="5400" b="1" dirty="0" err="1" smtClean="0">
                <a:latin typeface="Courier"/>
                <a:cs typeface="Courier"/>
              </a:rPr>
              <a:t>mrogati</a:t>
            </a:r>
            <a:endParaRPr lang="en-US" sz="5400" b="1" dirty="0" smtClean="0">
              <a:latin typeface="Courier"/>
              <a:cs typeface="Courier"/>
            </a:endParaRPr>
          </a:p>
        </p:txBody>
      </p:sp>
      <p:pic>
        <p:nvPicPr>
          <p:cNvPr id="8" name="Picture 7" descr="pinograp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697" y="1362511"/>
            <a:ext cx="3044825" cy="3228975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51341" y="250136"/>
            <a:ext cx="2076088" cy="4586147"/>
            <a:chOff x="3347447" y="1370607"/>
            <a:chExt cx="2076088" cy="458614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47447" y="3471381"/>
              <a:ext cx="2076088" cy="2485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 descr="transparent linkedin 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5515" y="5271127"/>
              <a:ext cx="1215056" cy="30042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880414">
              <a:off x="3479584" y="2228348"/>
              <a:ext cx="2084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Avenir LT Std 85 Heavy"/>
                </a:rPr>
                <a:t>hottest industries</a:t>
              </a:r>
              <a:endParaRPr lang="en-US" dirty="0">
                <a:solidFill>
                  <a:schemeClr val="accent1"/>
                </a:solidFill>
                <a:latin typeface="Avenir LT Std 85 Heavy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94000" y="2620292"/>
            <a:ext cx="590973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Lazy Dog"/>
              </a:rPr>
              <a:t>Hotness (X)  = </a:t>
            </a:r>
          </a:p>
          <a:p>
            <a:r>
              <a:rPr lang="en-US" sz="3000" dirty="0" smtClean="0">
                <a:latin typeface="Lazy Dog"/>
              </a:rPr>
              <a:t>	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azy Dog"/>
              </a:rPr>
              <a:t>part</a:t>
            </a:r>
            <a:r>
              <a:rPr lang="en-US" sz="3000" dirty="0" smtClean="0">
                <a:latin typeface="Lazy Dog"/>
              </a:rPr>
              <a:t> year-over-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azy Dog"/>
              </a:rPr>
              <a:t>part </a:t>
            </a:r>
            <a:r>
              <a:rPr lang="en-US" sz="3000" dirty="0" smtClean="0">
                <a:latin typeface="Lazy Dog"/>
              </a:rPr>
              <a:t>year growth of </a:t>
            </a:r>
          </a:p>
          <a:p>
            <a:r>
              <a:rPr lang="en-US" sz="3000" dirty="0" smtClean="0">
                <a:latin typeface="Lazy Dog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Lazy Dog"/>
              </a:rPr>
              <a:t>net</a:t>
            </a:r>
            <a:r>
              <a:rPr lang="en-US" sz="3000" dirty="0" smtClean="0">
                <a:latin typeface="Lazy Dog"/>
              </a:rPr>
              <a:t> job starters  </a:t>
            </a:r>
          </a:p>
          <a:p>
            <a:r>
              <a:rPr lang="en-US" sz="3000" dirty="0" smtClean="0">
                <a:latin typeface="Lazy Dog"/>
              </a:rPr>
              <a:t>	in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Lazy Dog"/>
              </a:rPr>
              <a:t>a big enough </a:t>
            </a:r>
            <a:r>
              <a:rPr lang="en-US" sz="3000" dirty="0" smtClean="0">
                <a:latin typeface="Lazy Dog"/>
              </a:rPr>
              <a:t>industry X  </a:t>
            </a:r>
          </a:p>
          <a:p>
            <a:r>
              <a:rPr lang="en-US" sz="3000" dirty="0" smtClean="0">
                <a:latin typeface="Lazy Dog"/>
              </a:rPr>
              <a:t>	on LinkedIn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9346" y="5510615"/>
            <a:ext cx="52280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venir LT Std 85 Heavy"/>
              </a:rPr>
              <a:t>The Question</a:t>
            </a:r>
            <a:endParaRPr lang="en-US" sz="5000" dirty="0">
              <a:latin typeface="Avenir LT Std 85 Heav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273074" y="5664200"/>
            <a:ext cx="62821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venir LT Std 85 Heavy"/>
              </a:rPr>
              <a:t>Dirty data, dirty lies</a:t>
            </a:r>
            <a:endParaRPr lang="en-US" sz="5000" dirty="0">
              <a:latin typeface="Avenir LT Std 85 Heavy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5134" y="1537547"/>
            <a:ext cx="7824382" cy="3528784"/>
            <a:chOff x="85134" y="1537547"/>
            <a:chExt cx="7824382" cy="3528784"/>
          </a:xfrm>
        </p:grpSpPr>
        <p:pic>
          <p:nvPicPr>
            <p:cNvPr id="11" name="Picture 10" descr="Screen shot 2011-09-06 at 3.16.59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326" y="1537547"/>
              <a:ext cx="4405943" cy="1836844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5167017" y="1868070"/>
              <a:ext cx="1277532" cy="1248610"/>
              <a:chOff x="5167017" y="1868070"/>
              <a:chExt cx="1277532" cy="1248610"/>
            </a:xfrm>
          </p:grpSpPr>
          <p:pic>
            <p:nvPicPr>
              <p:cNvPr id="4" name="Picture 3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017" y="186807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17" name="Picture 16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017" y="259715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19" name="Picture 18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5783" y="259715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20" name="Picture 19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5783" y="1868070"/>
                <a:ext cx="638766" cy="51953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6444549" y="1861720"/>
              <a:ext cx="1277532" cy="1248610"/>
              <a:chOff x="5167017" y="1868070"/>
              <a:chExt cx="1277532" cy="1248610"/>
            </a:xfrm>
          </p:grpSpPr>
          <p:pic>
            <p:nvPicPr>
              <p:cNvPr id="25" name="Picture 24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017" y="186807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26" name="Picture 25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017" y="259715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27" name="Picture 26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5783" y="259715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28" name="Picture 27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5783" y="1868070"/>
                <a:ext cx="638766" cy="519530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5255917" y="3795496"/>
              <a:ext cx="1277532" cy="1248610"/>
              <a:chOff x="5167017" y="1868070"/>
              <a:chExt cx="1277532" cy="1248610"/>
            </a:xfrm>
          </p:grpSpPr>
          <p:pic>
            <p:nvPicPr>
              <p:cNvPr id="30" name="Picture 29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017" y="186807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31" name="Picture 30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017" y="259715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32" name="Picture 31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5783" y="259715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33" name="Picture 32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5783" y="1868070"/>
                <a:ext cx="638766" cy="519530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6631984" y="3817721"/>
              <a:ext cx="1277532" cy="1248610"/>
              <a:chOff x="5167017" y="1868070"/>
              <a:chExt cx="1277532" cy="1248610"/>
            </a:xfrm>
          </p:grpSpPr>
          <p:pic>
            <p:nvPicPr>
              <p:cNvPr id="35" name="Picture 34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017" y="186807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36" name="Picture 35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017" y="259715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37" name="Picture 36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5783" y="259715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38" name="Picture 37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5783" y="1868070"/>
                <a:ext cx="638766" cy="519530"/>
              </a:xfrm>
              <a:prstGeom prst="rect">
                <a:avLst/>
              </a:prstGeom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85134" y="3805021"/>
              <a:ext cx="1277532" cy="1248610"/>
              <a:chOff x="5167017" y="1868070"/>
              <a:chExt cx="1277532" cy="1248610"/>
            </a:xfrm>
          </p:grpSpPr>
          <p:pic>
            <p:nvPicPr>
              <p:cNvPr id="50" name="Picture 49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017" y="186807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51" name="Picture 50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017" y="259715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52" name="Picture 51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5783" y="259715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53" name="Picture 52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5783" y="1868070"/>
                <a:ext cx="638766" cy="519530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1362666" y="3805021"/>
              <a:ext cx="1277532" cy="1248610"/>
              <a:chOff x="5167017" y="1868070"/>
              <a:chExt cx="1277532" cy="1248610"/>
            </a:xfrm>
          </p:grpSpPr>
          <p:pic>
            <p:nvPicPr>
              <p:cNvPr id="55" name="Picture 54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017" y="186807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56" name="Picture 55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017" y="259715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57" name="Picture 56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5783" y="259715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58" name="Picture 57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5783" y="1868070"/>
                <a:ext cx="638766" cy="519530"/>
              </a:xfrm>
              <a:prstGeom prst="rect">
                <a:avLst/>
              </a:prstGeom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2640198" y="3805021"/>
              <a:ext cx="1277532" cy="1248610"/>
              <a:chOff x="5167017" y="1868070"/>
              <a:chExt cx="1277532" cy="1248610"/>
            </a:xfrm>
          </p:grpSpPr>
          <p:pic>
            <p:nvPicPr>
              <p:cNvPr id="60" name="Picture 59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017" y="186807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61" name="Picture 60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017" y="259715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62" name="Picture 61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5783" y="259715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63" name="Picture 62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5783" y="1868070"/>
                <a:ext cx="638766" cy="519530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3889485" y="3817721"/>
              <a:ext cx="1277532" cy="1248610"/>
              <a:chOff x="5167017" y="1868070"/>
              <a:chExt cx="1277532" cy="1248610"/>
            </a:xfrm>
          </p:grpSpPr>
          <p:pic>
            <p:nvPicPr>
              <p:cNvPr id="65" name="Picture 64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017" y="186807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66" name="Picture 65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017" y="259715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67" name="Picture 66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5783" y="2597150"/>
                <a:ext cx="638766" cy="519530"/>
              </a:xfrm>
              <a:prstGeom prst="rect">
                <a:avLst/>
              </a:prstGeom>
            </p:spPr>
          </p:pic>
          <p:pic>
            <p:nvPicPr>
              <p:cNvPr id="68" name="Picture 67" descr="darth_vader-113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5783" y="1868070"/>
                <a:ext cx="638766" cy="51953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3074" y="5664200"/>
            <a:ext cx="62821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venir LT Std 85 Heavy"/>
              </a:rPr>
              <a:t>Dirty data, dirty lies</a:t>
            </a:r>
            <a:endParaRPr lang="en-US" sz="5000" dirty="0">
              <a:latin typeface="Avenir LT Std 85 Heavy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0" y="958850"/>
            <a:ext cx="6348413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52624" y="4302095"/>
            <a:ext cx="367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venir LT Std 65 Medium"/>
              </a:rPr>
              <a:t># jobs on LinkedIn profile *</a:t>
            </a:r>
            <a:endParaRPr lang="en-US" sz="2000" dirty="0">
              <a:latin typeface="Avenir LT Std 65 Medium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88099" y="2256642"/>
            <a:ext cx="1408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venir LT Std 65 Medium"/>
              </a:rPr>
              <a:t># profiles</a:t>
            </a:r>
            <a:endParaRPr lang="en-US" sz="2000" dirty="0">
              <a:latin typeface="Avenir LT Std 65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474" y="6457890"/>
            <a:ext cx="18892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latin typeface="Avenir LT Std 65 Medium"/>
              </a:rPr>
              <a:t>* hypothetical data</a:t>
            </a:r>
            <a:endParaRPr lang="en-US" sz="1500" i="1" dirty="0">
              <a:latin typeface="Avenir LT Std 65 Medium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32500" y="3676650"/>
            <a:ext cx="1808163" cy="863600"/>
          </a:xfrm>
          <a:prstGeom prst="ellipse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3074" y="5664200"/>
            <a:ext cx="62821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venir LT Std 85 Heavy"/>
              </a:rPr>
              <a:t>Dirty data, dirty lies</a:t>
            </a:r>
            <a:endParaRPr lang="en-US" sz="5000" dirty="0">
              <a:latin typeface="Avenir LT Std 85 Heavy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676" y="1479550"/>
            <a:ext cx="27559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35424" y="1847850"/>
            <a:ext cx="25623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venir LT Std 85 Heavy"/>
              </a:rPr>
              <a:t>Check</a:t>
            </a:r>
          </a:p>
          <a:p>
            <a:r>
              <a:rPr lang="en-US" sz="3000" dirty="0" smtClean="0">
                <a:latin typeface="Avenir LT Std 85 Heavy"/>
              </a:rPr>
              <a:t>flags, </a:t>
            </a:r>
          </a:p>
          <a:p>
            <a:r>
              <a:rPr lang="en-US" sz="3000" dirty="0" smtClean="0">
                <a:latin typeface="Avenir LT Std 85 Heavy"/>
              </a:rPr>
              <a:t>categories,</a:t>
            </a:r>
          </a:p>
          <a:p>
            <a:r>
              <a:rPr lang="en-US" sz="3000" dirty="0" smtClean="0">
                <a:latin typeface="Avenir LT Std 85 Heavy"/>
              </a:rPr>
              <a:t>dates,</a:t>
            </a:r>
          </a:p>
          <a:p>
            <a:r>
              <a:rPr lang="en-US" sz="3000" dirty="0" smtClean="0">
                <a:latin typeface="Avenir LT Std 85 Heavy"/>
              </a:rPr>
              <a:t>…</a:t>
            </a:r>
            <a:endParaRPr lang="en-US" sz="3000" dirty="0">
              <a:latin typeface="Avenir LT Std 85 Heav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06 at 3.26.5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89" y="1289050"/>
            <a:ext cx="4125912" cy="4120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8624" y="5664200"/>
            <a:ext cx="37243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venir LT Std 85 Heavy"/>
              </a:rPr>
              <a:t>Norma-lies</a:t>
            </a:r>
            <a:endParaRPr lang="en-US" sz="5000" dirty="0">
              <a:latin typeface="Avenir LT Std 85 Heavy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8624" y="1473200"/>
            <a:ext cx="3571976" cy="17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51341" y="250136"/>
            <a:ext cx="2076088" cy="4586147"/>
            <a:chOff x="3347447" y="1370607"/>
            <a:chExt cx="2076088" cy="458614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47447" y="3471381"/>
              <a:ext cx="2076088" cy="2485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 descr="transparent linkedin 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5515" y="5271127"/>
              <a:ext cx="1215056" cy="30042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880414">
              <a:off x="3479584" y="2228348"/>
              <a:ext cx="2084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Avenir LT Std 85 Heavy"/>
                </a:rPr>
                <a:t>hottest industries</a:t>
              </a:r>
              <a:endParaRPr lang="en-US" dirty="0">
                <a:solidFill>
                  <a:schemeClr val="accent1"/>
                </a:solidFill>
                <a:latin typeface="Avenir LT Std 85 Heavy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94000" y="2114550"/>
            <a:ext cx="59097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Lazy Dog"/>
              </a:rPr>
              <a:t>Hotness (X)  = </a:t>
            </a:r>
          </a:p>
          <a:p>
            <a:r>
              <a:rPr lang="en-US" sz="3000" dirty="0" smtClean="0">
                <a:latin typeface="Lazy Dog"/>
              </a:rPr>
              <a:t>	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azy Dog"/>
              </a:rPr>
              <a:t>part</a:t>
            </a:r>
            <a:r>
              <a:rPr lang="en-US" sz="3000" dirty="0" smtClean="0">
                <a:latin typeface="Lazy Dog"/>
              </a:rPr>
              <a:t> year-over-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Lazy Dog"/>
              </a:rPr>
              <a:t>part </a:t>
            </a:r>
            <a:r>
              <a:rPr lang="en-US" sz="3000" dirty="0" smtClean="0">
                <a:latin typeface="Lazy Dog"/>
              </a:rPr>
              <a:t>year growth of </a:t>
            </a:r>
          </a:p>
          <a:p>
            <a:r>
              <a:rPr lang="en-US" sz="3000" dirty="0" smtClean="0">
                <a:latin typeface="Lazy Dog"/>
              </a:rPr>
              <a:t>	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Lazy Dog"/>
              </a:rPr>
              <a:t>normalized</a:t>
            </a:r>
            <a:r>
              <a:rPr lang="en-US" sz="3000" dirty="0" smtClean="0">
                <a:latin typeface="Lazy Dog"/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Lazy Dog"/>
              </a:rPr>
              <a:t>net</a:t>
            </a:r>
            <a:r>
              <a:rPr lang="en-US" sz="3000" dirty="0" smtClean="0">
                <a:latin typeface="Lazy Dog"/>
              </a:rPr>
              <a:t> job starters, </a:t>
            </a:r>
          </a:p>
          <a:p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Lazy Dog"/>
              </a:rPr>
              <a:t>	minus noise</a:t>
            </a:r>
            <a:r>
              <a:rPr lang="en-US" sz="3000" dirty="0" smtClean="0">
                <a:latin typeface="Lazy Dog"/>
              </a:rPr>
              <a:t>,  </a:t>
            </a:r>
          </a:p>
          <a:p>
            <a:r>
              <a:rPr lang="en-US" sz="3000" dirty="0" smtClean="0">
                <a:latin typeface="Lazy Dog"/>
              </a:rPr>
              <a:t>	in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Lazy Dog"/>
              </a:rPr>
              <a:t>a big enough </a:t>
            </a:r>
            <a:r>
              <a:rPr lang="en-US" sz="3000" dirty="0" smtClean="0">
                <a:latin typeface="Lazy Dog"/>
              </a:rPr>
              <a:t>industry X  </a:t>
            </a:r>
          </a:p>
          <a:p>
            <a:r>
              <a:rPr lang="en-US" sz="3000" dirty="0" smtClean="0">
                <a:latin typeface="Lazy Dog"/>
              </a:rPr>
              <a:t>	on LinkedIn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9346" y="5510615"/>
            <a:ext cx="52280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venir LT Std 85 Heavy"/>
              </a:rPr>
              <a:t>The Question</a:t>
            </a:r>
            <a:endParaRPr lang="en-US" sz="5000" dirty="0">
              <a:latin typeface="Avenir LT Std 85 Heav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8624" y="5664200"/>
            <a:ext cx="37243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venir LT Std 85 Heavy"/>
              </a:rPr>
              <a:t>Norma-lies</a:t>
            </a:r>
            <a:endParaRPr lang="en-US" sz="5000" dirty="0">
              <a:latin typeface="Avenir LT Std 85 Heavy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8624" y="1473200"/>
            <a:ext cx="3571976" cy="17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ndustries_spaghett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37" y="1145117"/>
            <a:ext cx="5680579" cy="3904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dustry_cle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361"/>
            <a:ext cx="9144000" cy="6285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3574" y="5664200"/>
            <a:ext cx="57690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venir LT Std 85 Heavy"/>
              </a:rPr>
              <a:t>Truth by omission</a:t>
            </a:r>
            <a:endParaRPr lang="en-US" sz="5000" dirty="0">
              <a:latin typeface="Avenir LT Std 85 Heav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2938" y="1893385"/>
            <a:ext cx="1159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venir LT Std 85 Heavy"/>
              </a:rPr>
              <a:t>Internet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venir LT Std 85 Heav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6722" y="2211978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venir LT Std 85 Heavy"/>
              </a:rPr>
              <a:t>Real Estate</a:t>
            </a:r>
            <a:endParaRPr lang="en-US" sz="2000" dirty="0">
              <a:solidFill>
                <a:schemeClr val="accent1"/>
              </a:solidFill>
              <a:latin typeface="Avenir LT Std 85 Heav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4534" y="3996267"/>
            <a:ext cx="1236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venir LT Std 85 Heavy"/>
              </a:rPr>
              <a:t>Financial Services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venir LT Std 85 Heavy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28917"/>
            <a:ext cx="9144000" cy="341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5469"/>
            <a:ext cx="9144000" cy="341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350" y="5664200"/>
            <a:ext cx="751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venir LT Std 85 Heavy"/>
              </a:rPr>
              <a:t>… and the data scientist</a:t>
            </a:r>
            <a:endParaRPr lang="en-US" sz="5000" dirty="0">
              <a:latin typeface="Avenir LT Std 85 Heavy"/>
            </a:endParaRPr>
          </a:p>
        </p:txBody>
      </p:sp>
      <p:pic>
        <p:nvPicPr>
          <p:cNvPr id="5" name="Picture 4" descr="data science 2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24" y="479489"/>
            <a:ext cx="5966741" cy="5073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5417" y="5527957"/>
            <a:ext cx="6851650" cy="1108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090194" y="2948129"/>
            <a:ext cx="5016500" cy="1108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59417" y="444847"/>
            <a:ext cx="6851650" cy="1108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-880005" y="3011629"/>
            <a:ext cx="5016500" cy="1108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alytics logo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8745" b="-18745"/>
          <a:stretch>
            <a:fillRect/>
          </a:stretch>
        </p:blipFill>
        <p:spPr>
          <a:xfrm>
            <a:off x="0" y="5667292"/>
            <a:ext cx="2520004" cy="1385905"/>
          </a:xfrm>
        </p:spPr>
      </p:pic>
      <p:sp>
        <p:nvSpPr>
          <p:cNvPr id="6" name="TextBox 5"/>
          <p:cNvSpPr txBox="1"/>
          <p:nvPr/>
        </p:nvSpPr>
        <p:spPr>
          <a:xfrm>
            <a:off x="5305859" y="5856518"/>
            <a:ext cx="3535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ourier"/>
                <a:cs typeface="Courier"/>
              </a:rPr>
              <a:t>@</a:t>
            </a:r>
            <a:r>
              <a:rPr lang="en-US" sz="5400" b="1" dirty="0" err="1" smtClean="0">
                <a:latin typeface="Courier"/>
                <a:cs typeface="Courier"/>
              </a:rPr>
              <a:t>mrogati</a:t>
            </a:r>
            <a:endParaRPr lang="en-US" sz="5400" b="1" dirty="0" smtClean="0">
              <a:latin typeface="Courier"/>
              <a:cs typeface="Courier"/>
            </a:endParaRPr>
          </a:p>
        </p:txBody>
      </p:sp>
      <p:pic>
        <p:nvPicPr>
          <p:cNvPr id="8" name="Picture 7" descr="pinograp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697" y="1362511"/>
            <a:ext cx="3044825" cy="3228975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9291" y="3471382"/>
            <a:ext cx="406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"/>
              </a:rPr>
              <a:t>The Mission:</a:t>
            </a:r>
            <a:endParaRPr lang="en-US" sz="4000" b="1" dirty="0">
              <a:latin typeface="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84168" y="935763"/>
            <a:ext cx="2076088" cy="4586147"/>
            <a:chOff x="3347447" y="1370607"/>
            <a:chExt cx="2076088" cy="4586147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47447" y="3471381"/>
              <a:ext cx="2076088" cy="2485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 descr="transparent linkedin 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5515" y="5271127"/>
              <a:ext cx="1215056" cy="30042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6880414">
              <a:off x="3479584" y="2228348"/>
              <a:ext cx="2084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Avenir LT Std 85 Heavy"/>
                </a:rPr>
                <a:t>hottest industries</a:t>
              </a:r>
              <a:endParaRPr lang="en-US" dirty="0">
                <a:solidFill>
                  <a:schemeClr val="accent1"/>
                </a:solidFill>
                <a:latin typeface="Avenir LT Std 85 Heavy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 rot="5400000" flipH="1" flipV="1">
            <a:off x="6125757" y="2492252"/>
            <a:ext cx="757522" cy="15663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06 at 4.44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69629"/>
            <a:ext cx="6197600" cy="1219200"/>
          </a:xfrm>
          <a:prstGeom prst="rect">
            <a:avLst/>
          </a:prstGeom>
        </p:spPr>
      </p:pic>
      <p:pic>
        <p:nvPicPr>
          <p:cNvPr id="5" name="Picture 4" descr="Screen shot 2011-09-06 at 4.46.5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73848"/>
            <a:ext cx="4102100" cy="1092200"/>
          </a:xfrm>
          <a:prstGeom prst="rect">
            <a:avLst/>
          </a:prstGeom>
        </p:spPr>
      </p:pic>
      <p:pic>
        <p:nvPicPr>
          <p:cNvPr id="6" name="Picture 5" descr="Screen shot 2011-09-06 at 4.45.2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712321"/>
            <a:ext cx="5334000" cy="11811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22146" y="5079728"/>
            <a:ext cx="39326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venir LT Std 85 Heavy"/>
              </a:rPr>
              <a:t>The data</a:t>
            </a:r>
            <a:endParaRPr lang="en-US" sz="5000" dirty="0">
              <a:latin typeface="Avenir LT Std 85 Heavy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59167" y="1380042"/>
            <a:ext cx="1659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venir LT Std 65 Medium"/>
              </a:rPr>
              <a:t>+ </a:t>
            </a:r>
          </a:p>
          <a:p>
            <a:r>
              <a:rPr lang="en-US" sz="3000" dirty="0" smtClean="0">
                <a:latin typeface="Avenir LT Std 65 Medium"/>
              </a:rPr>
              <a:t>date </a:t>
            </a:r>
          </a:p>
          <a:p>
            <a:r>
              <a:rPr lang="en-US" sz="3000" dirty="0" smtClean="0">
                <a:latin typeface="Avenir LT Std 65 Medium"/>
              </a:rPr>
              <a:t>joined </a:t>
            </a:r>
          </a:p>
          <a:p>
            <a:r>
              <a:rPr lang="en-US" sz="3000" dirty="0" smtClean="0">
                <a:latin typeface="Avenir LT Std 65 Medium"/>
              </a:rPr>
              <a:t>LinkedIn</a:t>
            </a:r>
            <a:endParaRPr lang="en-US" sz="3000" dirty="0">
              <a:latin typeface="Avenir LT Std 65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1249" y="1183192"/>
            <a:ext cx="1953683" cy="196850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11357" y="2518063"/>
            <a:ext cx="1447944" cy="196850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90756" y="3799417"/>
            <a:ext cx="2629043" cy="196850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1341" y="250136"/>
            <a:ext cx="2076088" cy="4586147"/>
            <a:chOff x="3347447" y="1370607"/>
            <a:chExt cx="2076088" cy="458614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47447" y="3471381"/>
              <a:ext cx="2076088" cy="2485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 descr="transparent linkedin 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5515" y="5271127"/>
              <a:ext cx="1215056" cy="30042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880414">
              <a:off x="3479584" y="2228348"/>
              <a:ext cx="2084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Avenir LT Std 85 Heavy"/>
                </a:rPr>
                <a:t>hottest industries</a:t>
              </a:r>
              <a:endParaRPr lang="en-US" dirty="0">
                <a:solidFill>
                  <a:schemeClr val="accent1"/>
                </a:solidFill>
                <a:latin typeface="Avenir LT Std 85 Heavy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40200" y="2620292"/>
            <a:ext cx="45635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Lazy Dog"/>
              </a:rPr>
              <a:t>Hotness (X)  = </a:t>
            </a:r>
          </a:p>
          <a:p>
            <a:r>
              <a:rPr lang="en-US" sz="3000" dirty="0" smtClean="0">
                <a:latin typeface="Lazy Dog"/>
              </a:rPr>
              <a:t>	Year-over-year growth of </a:t>
            </a:r>
          </a:p>
          <a:p>
            <a:r>
              <a:rPr lang="en-US" sz="3000" dirty="0" smtClean="0">
                <a:latin typeface="Lazy Dog"/>
              </a:rPr>
              <a:t>	people in industry X </a:t>
            </a:r>
          </a:p>
          <a:p>
            <a:r>
              <a:rPr lang="en-US" sz="3000" dirty="0" smtClean="0">
                <a:latin typeface="Lazy Dog"/>
              </a:rPr>
              <a:t>	on LinkedIn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9346" y="5510615"/>
            <a:ext cx="52280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venir LT Std 85 Heavy"/>
              </a:rPr>
              <a:t>The Question</a:t>
            </a:r>
            <a:endParaRPr lang="en-US" sz="5000" dirty="0">
              <a:latin typeface="Avenir LT Std 85 Heavy"/>
            </a:endParaRPr>
          </a:p>
        </p:txBody>
      </p:sp>
      <p:pic>
        <p:nvPicPr>
          <p:cNvPr id="13" name="Picture 12" descr="ice_cubes_openphot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461" y="4159123"/>
            <a:ext cx="1521078" cy="1105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722146" y="5079728"/>
            <a:ext cx="39326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venir LT Std 85 Heavy"/>
              </a:rPr>
              <a:t>The data</a:t>
            </a:r>
            <a:endParaRPr lang="en-US" sz="5000" dirty="0">
              <a:latin typeface="Avenir LT Std 85 Heavy"/>
            </a:endParaRPr>
          </a:p>
        </p:txBody>
      </p:sp>
      <p:pic>
        <p:nvPicPr>
          <p:cNvPr id="18" name="Picture 17" descr="Screen shot 2011-09-14 at 9.55.0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463800"/>
            <a:ext cx="3429000" cy="939800"/>
          </a:xfrm>
          <a:prstGeom prst="rect">
            <a:avLst/>
          </a:prstGeom>
        </p:spPr>
      </p:pic>
      <p:pic>
        <p:nvPicPr>
          <p:cNvPr id="13" name="Picture 12" descr="Screen shot 2011-09-14 at 10.48.12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50" y="1064683"/>
            <a:ext cx="2921000" cy="901700"/>
          </a:xfrm>
          <a:prstGeom prst="rect">
            <a:avLst/>
          </a:prstGeom>
        </p:spPr>
      </p:pic>
      <p:pic>
        <p:nvPicPr>
          <p:cNvPr id="14" name="Picture 13" descr="Screen shot 2011-09-14 at 10.46.43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800" y="3818467"/>
            <a:ext cx="3073400" cy="990600"/>
          </a:xfrm>
          <a:prstGeom prst="rect">
            <a:avLst/>
          </a:prstGeom>
        </p:spPr>
      </p:pic>
      <p:pic>
        <p:nvPicPr>
          <p:cNvPr id="15" name="Picture 14" descr="Screen shot 2011-09-14 at 10.45.27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00" y="2349500"/>
            <a:ext cx="3594100" cy="93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46917" y="1561038"/>
            <a:ext cx="1081616" cy="196850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23750" y="1721905"/>
            <a:ext cx="749187" cy="196850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6281" y="3050115"/>
            <a:ext cx="876186" cy="196850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91491" y="2844798"/>
            <a:ext cx="971376" cy="196850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9670" y="3148540"/>
            <a:ext cx="749187" cy="196850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01962" y="2951690"/>
            <a:ext cx="1513238" cy="196850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06186" y="4352926"/>
            <a:ext cx="412749" cy="196850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31587" y="4549776"/>
            <a:ext cx="675218" cy="196850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51341" y="250136"/>
            <a:ext cx="2076088" cy="4586147"/>
            <a:chOff x="3347447" y="1370607"/>
            <a:chExt cx="2076088" cy="458614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47447" y="3471381"/>
              <a:ext cx="2076088" cy="2485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 descr="transparent linkedin 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5515" y="5271127"/>
              <a:ext cx="1215056" cy="30042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880414">
              <a:off x="3479584" y="2228348"/>
              <a:ext cx="2084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Avenir LT Std 85 Heavy"/>
                </a:rPr>
                <a:t>hottest industries</a:t>
              </a:r>
              <a:endParaRPr lang="en-US" dirty="0">
                <a:solidFill>
                  <a:schemeClr val="accent1"/>
                </a:solidFill>
                <a:latin typeface="Avenir LT Std 85 Heavy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40200" y="2620292"/>
            <a:ext cx="4563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Lazy Dog"/>
              </a:rPr>
              <a:t>Hotness (X)  = </a:t>
            </a:r>
          </a:p>
          <a:p>
            <a:r>
              <a:rPr lang="en-US" sz="3000" dirty="0" smtClean="0">
                <a:latin typeface="Lazy Dog"/>
              </a:rPr>
              <a:t>	Year-over-year growth of </a:t>
            </a:r>
          </a:p>
          <a:p>
            <a:r>
              <a:rPr lang="en-US" sz="3000" dirty="0" smtClean="0">
                <a:latin typeface="Lazy Dog"/>
              </a:rPr>
              <a:t>	</a:t>
            </a:r>
            <a:r>
              <a:rPr lang="en-US" sz="3000" strike="sngStrike" dirty="0" smtClean="0">
                <a:latin typeface="Lazy Dog"/>
              </a:rPr>
              <a:t>people</a:t>
            </a:r>
            <a:r>
              <a:rPr lang="en-US" sz="3000" dirty="0" smtClean="0">
                <a:latin typeface="Lazy Dog"/>
              </a:rPr>
              <a:t> job starters </a:t>
            </a:r>
          </a:p>
          <a:p>
            <a:r>
              <a:rPr lang="en-US" sz="3000" dirty="0" smtClean="0">
                <a:latin typeface="Lazy Dog"/>
              </a:rPr>
              <a:t>	in industry X </a:t>
            </a:r>
          </a:p>
          <a:p>
            <a:r>
              <a:rPr lang="en-US" sz="3000" dirty="0" smtClean="0">
                <a:latin typeface="Lazy Dog"/>
              </a:rPr>
              <a:t>	on LinkedIn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9346" y="5510615"/>
            <a:ext cx="52280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venir LT Std 85 Heavy"/>
              </a:rPr>
              <a:t>The Question</a:t>
            </a:r>
            <a:endParaRPr lang="en-US" sz="5000" dirty="0">
              <a:latin typeface="Avenir LT Std 85 Heav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3612" y="5510615"/>
            <a:ext cx="52280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Avenir LT Std 85 Heavy"/>
              </a:rPr>
              <a:t>Externa</a:t>
            </a:r>
            <a:r>
              <a:rPr lang="en-US" sz="5000" b="1" dirty="0" smtClean="0">
                <a:latin typeface="Avenir LT Std 85 Heavy"/>
              </a:rPr>
              <a:t>-lies</a:t>
            </a:r>
            <a:endParaRPr lang="en-US" sz="5000" dirty="0">
              <a:latin typeface="Avenir LT Std 85 Heavy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6433" y="2175933"/>
            <a:ext cx="4068234" cy="1769005"/>
            <a:chOff x="2366433" y="2175933"/>
            <a:chExt cx="4068234" cy="1769005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6433" y="2175933"/>
              <a:ext cx="1873946" cy="1769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81097" y="2175933"/>
              <a:ext cx="1053570" cy="161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2546" y="5510615"/>
            <a:ext cx="52280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Avenir LT Std 85 Heavy"/>
              </a:rPr>
              <a:t>Externa</a:t>
            </a:r>
            <a:r>
              <a:rPr lang="en-US" sz="5000" b="1" dirty="0" smtClean="0">
                <a:latin typeface="Avenir LT Std 85 Heavy"/>
              </a:rPr>
              <a:t>-lies</a:t>
            </a:r>
            <a:endParaRPr lang="en-US" sz="5000" dirty="0">
              <a:latin typeface="Avenir LT Std 85 Heavy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050" y="957665"/>
            <a:ext cx="5420247" cy="406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8946" y="1117628"/>
            <a:ext cx="3437354" cy="371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12546" y="5510615"/>
            <a:ext cx="52280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Avenir LT Std 85 Heavy"/>
              </a:rPr>
              <a:t>Externa</a:t>
            </a:r>
            <a:r>
              <a:rPr lang="en-US" sz="5000" b="1" dirty="0" smtClean="0">
                <a:latin typeface="Avenir LT Std 85 Heavy"/>
              </a:rPr>
              <a:t>-lies</a:t>
            </a:r>
            <a:endParaRPr lang="en-US" sz="5000" dirty="0">
              <a:latin typeface="Avenir LT Std 85 Heav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334</Words>
  <Application>Microsoft Macintosh PowerPoint</Application>
  <PresentationFormat>On-screen Show (4:3)</PresentationFormat>
  <Paragraphs>87</Paragraphs>
  <Slides>19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LinkedIn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LinkedIn</dc:creator>
  <cp:lastModifiedBy>Shirley Bailes</cp:lastModifiedBy>
  <cp:revision>72</cp:revision>
  <dcterms:created xsi:type="dcterms:W3CDTF">2011-09-20T14:48:10Z</dcterms:created>
  <dcterms:modified xsi:type="dcterms:W3CDTF">2011-09-20T14:49:27Z</dcterms:modified>
</cp:coreProperties>
</file>